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notesMasterIdLst>
    <p:notesMasterId r:id="rId39"/>
  </p:notesMasterIdLst>
  <p:handoutMasterIdLst>
    <p:handoutMasterId r:id="rId40"/>
  </p:handoutMasterIdLst>
  <p:sldIdLst>
    <p:sldId id="835" r:id="rId2"/>
    <p:sldId id="812" r:id="rId3"/>
    <p:sldId id="813" r:id="rId4"/>
    <p:sldId id="814" r:id="rId5"/>
    <p:sldId id="838" r:id="rId6"/>
    <p:sldId id="839" r:id="rId7"/>
    <p:sldId id="837" r:id="rId8"/>
    <p:sldId id="815" r:id="rId9"/>
    <p:sldId id="816" r:id="rId10"/>
    <p:sldId id="817" r:id="rId11"/>
    <p:sldId id="845" r:id="rId12"/>
    <p:sldId id="818" r:id="rId13"/>
    <p:sldId id="821" r:id="rId14"/>
    <p:sldId id="841" r:id="rId15"/>
    <p:sldId id="842" r:id="rId16"/>
    <p:sldId id="843" r:id="rId17"/>
    <p:sldId id="840" r:id="rId18"/>
    <p:sldId id="836" r:id="rId19"/>
    <p:sldId id="829" r:id="rId20"/>
    <p:sldId id="819" r:id="rId21"/>
    <p:sldId id="822" r:id="rId22"/>
    <p:sldId id="825" r:id="rId23"/>
    <p:sldId id="823" r:id="rId24"/>
    <p:sldId id="806" r:id="rId25"/>
    <p:sldId id="804" r:id="rId26"/>
    <p:sldId id="827" r:id="rId27"/>
    <p:sldId id="798" r:id="rId28"/>
    <p:sldId id="799" r:id="rId29"/>
    <p:sldId id="833" r:id="rId30"/>
    <p:sldId id="768" r:id="rId31"/>
    <p:sldId id="830" r:id="rId32"/>
    <p:sldId id="792" r:id="rId33"/>
    <p:sldId id="734" r:id="rId34"/>
    <p:sldId id="770" r:id="rId35"/>
    <p:sldId id="846" r:id="rId36"/>
    <p:sldId id="847" r:id="rId37"/>
    <p:sldId id="771" r:id="rId38"/>
  </p:sldIdLst>
  <p:sldSz cx="12192000" cy="6858000"/>
  <p:notesSz cx="7099300" cy="10234613"/>
  <p:custDataLst>
    <p:tags r:id="rId4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E3C8"/>
    <a:srgbClr val="008000"/>
    <a:srgbClr val="CCECFF"/>
    <a:srgbClr val="3333FF"/>
    <a:srgbClr val="FFFF00"/>
    <a:srgbClr val="FF3300"/>
    <a:srgbClr val="CC00CC"/>
    <a:srgbClr val="FFCC00"/>
    <a:srgbClr val="FF99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33" autoAdjust="0"/>
    <p:restoredTop sz="94618" autoAdjust="0"/>
  </p:normalViewPr>
  <p:slideViewPr>
    <p:cSldViewPr>
      <p:cViewPr varScale="1">
        <p:scale>
          <a:sx n="70" d="100"/>
          <a:sy n="70" d="100"/>
        </p:scale>
        <p:origin x="463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BFDBF11C-B684-4A8C-9DB2-46B18AF4E6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47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E134953A-E847-4B81-A1EE-12E7BBF0F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768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54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Show robot-soccer learning to walk videos (UT Austin): 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? Show snake robot:</a:t>
            </a:r>
          </a:p>
          <a:p>
            <a:endParaRPr lang="en-US">
              <a:ea typeface="ＭＳ Ｐゴシック" pitchFamily="34" charset="-128"/>
            </a:endParaRP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0BDA5-4DBB-452F-A4B9-087719DC60F0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times no reward accumulated at all, just sitting still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67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8.xml"/><Relationship Id="rId7" Type="http://schemas.openxmlformats.org/officeDocument/2006/relationships/image" Target="../media/image21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5.png"/><Relationship Id="rId5" Type="http://schemas.openxmlformats.org/officeDocument/2006/relationships/tags" Target="../tags/tag10.xml"/><Relationship Id="rId10" Type="http://schemas.openxmlformats.org/officeDocument/2006/relationships/image" Target="../media/image24.png"/><Relationship Id="rId4" Type="http://schemas.openxmlformats.org/officeDocument/2006/relationships/tags" Target="../tags/tag9.xml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0.png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6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5.png"/><Relationship Id="rId5" Type="http://schemas.openxmlformats.org/officeDocument/2006/relationships/tags" Target="../tags/tag17.xml"/><Relationship Id="rId10" Type="http://schemas.openxmlformats.org/officeDocument/2006/relationships/image" Target="../media/image34.png"/><Relationship Id="rId4" Type="http://schemas.openxmlformats.org/officeDocument/2006/relationships/tags" Target="../tags/tag16.xml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41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28.xml"/><Relationship Id="rId7" Type="http://schemas.openxmlformats.org/officeDocument/2006/relationships/image" Target="../media/image53.png"/><Relationship Id="rId12" Type="http://schemas.openxmlformats.org/officeDocument/2006/relationships/image" Target="../media/image52.png"/><Relationship Id="rId2" Type="http://schemas.openxmlformats.org/officeDocument/2006/relationships/tags" Target="../tags/tag27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2.xml"/><Relationship Id="rId11" Type="http://schemas.openxmlformats.org/officeDocument/2006/relationships/oleObject" Target="../embeddings/oleObject2.bin"/><Relationship Id="rId5" Type="http://schemas.openxmlformats.org/officeDocument/2006/relationships/tags" Target="../tags/tag30.xml"/><Relationship Id="rId10" Type="http://schemas.openxmlformats.org/officeDocument/2006/relationships/image" Target="../media/image51.png"/><Relationship Id="rId4" Type="http://schemas.openxmlformats.org/officeDocument/2006/relationships/tags" Target="../tags/tag29.xml"/><Relationship Id="rId9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6388" y="1524000"/>
            <a:ext cx="9018587" cy="4142645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12192000" cy="1524000"/>
          </a:xfrm>
        </p:spPr>
        <p:txBody>
          <a:bodyPr/>
          <a:lstStyle/>
          <a:p>
            <a:pPr eaLnBrk="1" hangingPunct="1"/>
            <a:r>
              <a:rPr lang="en-US" sz="3600" dirty="0"/>
              <a:t>Reinforcement Learning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Instructors: Dan Klein and Pieter Abbeel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The Crawler!</a:t>
            </a:r>
          </a:p>
        </p:txBody>
      </p:sp>
      <p:graphicFrame>
        <p:nvGraphicFramePr>
          <p:cNvPr id="23555" name="Object 2"/>
          <p:cNvGraphicFramePr>
            <a:graphicFrameLocks noChangeAspect="1"/>
          </p:cNvGraphicFramePr>
          <p:nvPr/>
        </p:nvGraphicFramePr>
        <p:xfrm>
          <a:off x="2667000" y="1600200"/>
          <a:ext cx="6934200" cy="3304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5" name="Photo Editor Photo" r:id="rId4" imgW="2126164" imgH="1013333" progId="MSPhotoEd.3">
                  <p:embed/>
                </p:oleObj>
              </mc:Choice>
              <mc:Fallback>
                <p:oleObj name="Photo Editor Photo" r:id="rId4" imgW="2126164" imgH="1013333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600200"/>
                        <a:ext cx="6934200" cy="33045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7581280" y="6477000"/>
            <a:ext cx="461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[Demo: Crawler Bot (L10D1)] </a:t>
            </a:r>
            <a:r>
              <a:rPr lang="en-US" dirty="0">
                <a:latin typeface="Calibri" pitchFamily="34" charset="0"/>
              </a:rPr>
              <a:t>[You, in Project 3]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Crawler Bot</a:t>
            </a:r>
          </a:p>
        </p:txBody>
      </p:sp>
      <p:pic>
        <p:nvPicPr>
          <p:cNvPr id="4" name="CrawlerBo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19" y="1142999"/>
            <a:ext cx="8290562" cy="51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8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Reinforcement Learning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11049000" cy="4525963"/>
          </a:xfrm>
        </p:spPr>
        <p:txBody>
          <a:bodyPr/>
          <a:lstStyle/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Still assume a Markov decision process (MDP):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set of states s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set of actions (per state) A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model T(</a:t>
            </a:r>
            <a:r>
              <a:rPr lang="en-US" sz="2400" dirty="0" err="1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’)</a:t>
            </a:r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reward function R(</a:t>
            </a:r>
            <a:r>
              <a:rPr lang="en-US" sz="2400" dirty="0" err="1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’)</a:t>
            </a:r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Still looking for a policy </a:t>
            </a:r>
            <a:r>
              <a:rPr lang="en-US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(s)</a:t>
            </a: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don</a:t>
            </a:r>
            <a:r>
              <a:rPr lang="en-US" altLang="ja-JP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’t know T or R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I.e. we don’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t know which states are good or what the actions do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Must actually try actions and states out to learn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2103975"/>
            <a:ext cx="5437619" cy="19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5867400" y="1905000"/>
            <a:ext cx="5181600" cy="2446215"/>
            <a:chOff x="5920155" y="2133600"/>
            <a:chExt cx="5181600" cy="2446215"/>
          </a:xfrm>
        </p:grpSpPr>
        <p:sp>
          <p:nvSpPr>
            <p:cNvPr id="5" name="Rectangle 4"/>
            <p:cNvSpPr/>
            <p:nvPr/>
          </p:nvSpPr>
          <p:spPr>
            <a:xfrm>
              <a:off x="5920155" y="2971800"/>
              <a:ext cx="816708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05955" y="4046415"/>
              <a:ext cx="1676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4955" y="373380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39354" y="2286000"/>
              <a:ext cx="1547445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653955" y="2209800"/>
              <a:ext cx="1447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01000" y="21336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8458200" y="2743200"/>
              <a:ext cx="304800" cy="2286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48955" y="3429000"/>
              <a:ext cx="1654908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(MDPs) vs. Online (RL)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9176" y="2667000"/>
            <a:ext cx="4541755" cy="2362200"/>
          </a:xfrm>
          <a:prstGeom prst="rect">
            <a:avLst/>
          </a:prstGeom>
          <a:noFill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448180"/>
            <a:ext cx="4770142" cy="35806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45942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Offline Solution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7600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Online Learning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Learning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4327" y="1600200"/>
            <a:ext cx="9660551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1315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Model-Based Learning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600" dirty="0"/>
              <a:t>Model-Based Idea: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Learn an approximate model based on experiences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Solve for values as if the learned model were correct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600" dirty="0"/>
              <a:t>Step 1: Learn empirical MDP model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Count outcomes s’ for each s, a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Normalize to give an estimate of</a:t>
            </a:r>
            <a:endParaRPr lang="en-US" sz="2200" b="1" dirty="0"/>
          </a:p>
          <a:p>
            <a:pPr lvl="1">
              <a:lnSpc>
                <a:spcPct val="80000"/>
              </a:lnSpc>
            </a:pPr>
            <a:r>
              <a:rPr lang="en-US" sz="2200" dirty="0"/>
              <a:t>Discover each </a:t>
            </a:r>
            <a:r>
              <a:rPr lang="en-US" sz="2200" b="1" dirty="0"/>
              <a:t>                      </a:t>
            </a:r>
            <a:r>
              <a:rPr lang="en-US" sz="2200" dirty="0"/>
              <a:t>when we experience (s, a, s’)</a:t>
            </a:r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600" dirty="0"/>
              <a:t>Step 2: Solve the learned MDP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For example, use value iteration, as before</a:t>
            </a:r>
          </a:p>
        </p:txBody>
      </p:sp>
      <p:pic>
        <p:nvPicPr>
          <p:cNvPr id="40" name="Picture 3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979437" y="3549893"/>
            <a:ext cx="1218366" cy="3048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908281" y="3904717"/>
            <a:ext cx="1204523" cy="304869"/>
          </a:xfrm>
          <a:prstGeom prst="rect">
            <a:avLst/>
          </a:prstGeom>
          <a:noFill/>
          <a:ln/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505399"/>
            <a:ext cx="3144852" cy="1828402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7577" y="1447800"/>
            <a:ext cx="3420645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761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Model-Based 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371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Learned Model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362599"/>
              </p:ext>
            </p:extLst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96400" y="1981200"/>
            <a:ext cx="2286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T(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T(B, east, C) = 1.00</a:t>
            </a:r>
          </a:p>
          <a:p>
            <a:r>
              <a:rPr lang="en-US" sz="2000" dirty="0">
                <a:latin typeface="Calibri"/>
                <a:cs typeface="Calibri"/>
              </a:rPr>
              <a:t>T(C, east, D) = 0.75</a:t>
            </a:r>
          </a:p>
          <a:p>
            <a:r>
              <a:rPr lang="en-US" sz="2000" dirty="0">
                <a:latin typeface="Calibri"/>
                <a:cs typeface="Calibri"/>
              </a:rPr>
              <a:t>T(C, east, A) = 0.25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R(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R(B, east, C) = -1</a:t>
            </a:r>
          </a:p>
          <a:p>
            <a:r>
              <a:rPr lang="en-US" sz="2000" dirty="0">
                <a:latin typeface="Calibri"/>
                <a:cs typeface="Calibri"/>
              </a:rPr>
              <a:t>R(C, east, D) = -1</a:t>
            </a:r>
          </a:p>
          <a:p>
            <a:r>
              <a:rPr lang="en-US" sz="2000" dirty="0">
                <a:latin typeface="Calibri"/>
                <a:cs typeface="Calibri"/>
              </a:rPr>
              <a:t>R(D, exit, x) = +10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144000" y="25146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144000" y="46482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659816" y="2066192"/>
            <a:ext cx="1522958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677400" y="4199792"/>
            <a:ext cx="1505313" cy="38100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68063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38" grpId="0"/>
      <p:bldP spid="39" grpId="0" animBg="1"/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Expected Age</a:t>
            </a:r>
          </a:p>
        </p:txBody>
      </p:sp>
      <p:sp>
        <p:nvSpPr>
          <p:cNvPr id="12292" name="TextBox 10"/>
          <p:cNvSpPr txBox="1">
            <a:spLocks noChangeArrowheads="1"/>
          </p:cNvSpPr>
          <p:nvPr/>
        </p:nvSpPr>
        <p:spPr bwMode="auto">
          <a:xfrm>
            <a:off x="2971800" y="1214735"/>
            <a:ext cx="624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Goal: Compute expected age of cs188 students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600200" y="1828800"/>
            <a:ext cx="8915400" cy="1219200"/>
            <a:chOff x="1828800" y="1828800"/>
            <a:chExt cx="8534400" cy="1219200"/>
          </a:xfrm>
          <a:solidFill>
            <a:srgbClr val="B5E3C8"/>
          </a:solidFill>
        </p:grpSpPr>
        <p:sp>
          <p:nvSpPr>
            <p:cNvPr id="12" name="Rounded Rectangle 11"/>
            <p:cNvSpPr/>
            <p:nvPr/>
          </p:nvSpPr>
          <p:spPr>
            <a:xfrm>
              <a:off x="1828800" y="1828800"/>
              <a:ext cx="8534400" cy="1219200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Calibri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828800" y="2209800"/>
              <a:ext cx="85344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4600" y="23622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73800" y="2438400"/>
            <a:ext cx="18796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ounded Rectangle 21"/>
          <p:cNvSpPr/>
          <p:nvPr/>
        </p:nvSpPr>
        <p:spPr>
          <a:xfrm>
            <a:off x="16002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8288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Based”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6002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54610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9700" y="4572000"/>
            <a:ext cx="1727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ounded Rectangle 31"/>
          <p:cNvSpPr/>
          <p:nvPr/>
        </p:nvSpPr>
        <p:spPr>
          <a:xfrm>
            <a:off x="63246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5532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Free”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63246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4953000"/>
            <a:ext cx="180181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600200" y="3244825"/>
            <a:ext cx="891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Without P(A), instead collect samples [a</a:t>
            </a:r>
            <a:r>
              <a:rPr lang="en-US" sz="2400" baseline="-25000" dirty="0">
                <a:latin typeface="Calibri" pitchFamily="34" charset="0"/>
              </a:rPr>
              <a:t>1</a:t>
            </a:r>
            <a:r>
              <a:rPr lang="en-US" sz="2400" dirty="0">
                <a:latin typeface="Calibri" pitchFamily="34" charset="0"/>
              </a:rPr>
              <a:t>, a</a:t>
            </a:r>
            <a:r>
              <a:rPr lang="en-US" sz="2400" baseline="-25000" dirty="0">
                <a:latin typeface="Calibri" pitchFamily="34" charset="0"/>
              </a:rPr>
              <a:t>2</a:t>
            </a:r>
            <a:r>
              <a:rPr lang="en-US" sz="2400" dirty="0">
                <a:latin typeface="Calibri" pitchFamily="34" charset="0"/>
              </a:rPr>
              <a:t>, … </a:t>
            </a:r>
            <a:r>
              <a:rPr lang="en-US" sz="2400" dirty="0" err="1">
                <a:latin typeface="Calibri" pitchFamily="34" charset="0"/>
              </a:rPr>
              <a:t>a</a:t>
            </a:r>
            <a:r>
              <a:rPr lang="en-US" sz="2400" baseline="-25000" dirty="0" err="1">
                <a:latin typeface="Calibri" pitchFamily="34" charset="0"/>
              </a:rPr>
              <a:t>N</a:t>
            </a:r>
            <a:r>
              <a:rPr lang="en-US" sz="2400" dirty="0">
                <a:latin typeface="Calibri" pitchFamily="34" charset="0"/>
              </a:rPr>
              <a:t>]</a:t>
            </a:r>
          </a:p>
        </p:txBody>
      </p:sp>
      <p:sp>
        <p:nvSpPr>
          <p:cNvPr id="12294" name="TextBox 12"/>
          <p:cNvSpPr txBox="1">
            <a:spLocks noChangeArrowheads="1"/>
          </p:cNvSpPr>
          <p:nvPr/>
        </p:nvSpPr>
        <p:spPr bwMode="auto">
          <a:xfrm>
            <a:off x="5334000" y="182880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Known P(A)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9982200" y="4495800"/>
            <a:ext cx="1981200" cy="1752600"/>
          </a:xfrm>
          <a:prstGeom prst="wedgeRectCallout">
            <a:avLst>
              <a:gd name="adj1" fmla="val -73260"/>
              <a:gd name="adj2" fmla="val -14027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Why does this work?  Because samples appear with the right frequencies.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152400" y="4495800"/>
            <a:ext cx="1981200" cy="1752600"/>
          </a:xfrm>
          <a:prstGeom prst="wedgeRectCallout">
            <a:avLst>
              <a:gd name="adj1" fmla="val 68494"/>
              <a:gd name="adj2" fmla="val -29621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Why does this work?  Because eventually you learn the right model.</a:t>
            </a:r>
          </a:p>
        </p:txBody>
      </p:sp>
    </p:spTree>
    <p:extLst>
      <p:ext uri="{BB962C8B-B14F-4D97-AF65-F5344CB8AC3E}">
        <p14:creationId xmlns:p14="http://schemas.microsoft.com/office/powerpoint/2010/main" val="20592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32" grpId="0" animBg="1"/>
      <p:bldP spid="33" grpId="0"/>
      <p:bldP spid="37" grpId="0"/>
      <p:bldP spid="12294" grpId="0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Model-Free Learning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0" y="1448200"/>
            <a:ext cx="5480050" cy="50281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Reinforcement Learning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800" y="1156714"/>
            <a:ext cx="7162800" cy="53197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2259" y="1596699"/>
            <a:ext cx="7882341" cy="44227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Reinforcement Learning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114300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Simplified task: policy evaluation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Input: a fixed policy </a:t>
            </a:r>
            <a:r>
              <a:rPr lang="en-US" sz="2400" dirty="0">
                <a:sym typeface="Symbol" pitchFamily="18" charset="2"/>
              </a:rPr>
              <a:t>(s)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transitions T(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rewards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0000"/>
                </a:solidFill>
              </a:rPr>
              <a:t>Goal: learn the state values</a:t>
            </a:r>
            <a:endParaRPr lang="en-US" sz="2400" dirty="0"/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Learner is “along for the ride”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No choice about what actions to take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Just execute the policy and learn from experience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NOT offline planning!  You actually take actions in the world.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4600" y="1448143"/>
            <a:ext cx="5410200" cy="31629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442200" cy="4729164"/>
          </a:xfrm>
        </p:spPr>
        <p:txBody>
          <a:bodyPr/>
          <a:lstStyle/>
          <a:p>
            <a:r>
              <a:rPr lang="en-US" sz="2800" dirty="0"/>
              <a:t>Goal: Compute values for each state under </a:t>
            </a:r>
            <a:r>
              <a:rPr lang="en-US" sz="2800" dirty="0">
                <a:sym typeface="Symbol" pitchFamily="18" charset="2"/>
              </a:rPr>
              <a:t></a:t>
            </a:r>
          </a:p>
          <a:p>
            <a:pPr lvl="2"/>
            <a:endParaRPr lang="en-US" sz="2000" dirty="0"/>
          </a:p>
          <a:p>
            <a:r>
              <a:rPr lang="en-US" sz="2800" dirty="0"/>
              <a:t>Idea: Average together observed sample values</a:t>
            </a:r>
          </a:p>
          <a:p>
            <a:pPr lvl="1"/>
            <a:r>
              <a:rPr lang="en-US" sz="2400" dirty="0"/>
              <a:t>Act according to </a:t>
            </a:r>
            <a:r>
              <a:rPr lang="en-US" sz="2400" dirty="0">
                <a:sym typeface="Symbol" pitchFamily="18" charset="2"/>
              </a:rPr>
              <a:t></a:t>
            </a:r>
          </a:p>
          <a:p>
            <a:pPr lvl="1"/>
            <a:r>
              <a:rPr lang="en-US" sz="2400" dirty="0"/>
              <a:t>Every time you visit a state, write down what the sum of discounted rewards turned out to be</a:t>
            </a:r>
          </a:p>
          <a:p>
            <a:pPr lvl="1"/>
            <a:r>
              <a:rPr lang="en-US" sz="2400" dirty="0"/>
              <a:t>Average those samples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direct evaluation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3880" y="1447800"/>
            <a:ext cx="3017520" cy="335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Direct Evaluation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3716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Output Values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504188"/>
              </p:ext>
            </p:extLst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graphicFrame>
        <p:nvGraphicFramePr>
          <p:cNvPr id="56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377239"/>
              </p:ext>
            </p:extLst>
          </p:nvPr>
        </p:nvGraphicFramePr>
        <p:xfrm>
          <a:off x="9067800" y="2485887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9144000" y="33240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+8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017368" y="33240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+4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0896600" y="33240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+10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0058400" y="24858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-10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058400" y="417246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57" grpId="0"/>
      <p:bldP spid="58" grpId="0"/>
      <p:bldP spid="59" grpId="0"/>
      <p:bldP spid="60" grpId="0"/>
      <p:bldP spid="6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Problems with 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213600" cy="4729164"/>
          </a:xfrm>
        </p:spPr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What’s good about direct evaluation?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It’s easy to understand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 doesn’t require any knowledge of T, R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 eventually computes the correct average values, using just sample transitions</a:t>
            </a:r>
          </a:p>
          <a:p>
            <a:pPr lvl="1"/>
            <a:endParaRPr lang="en-US" sz="24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What bad about it?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 wastes information about state connections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Each state must be learned separately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So, it takes a long time to learn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10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Output Values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132367"/>
              </p:ext>
            </p:extLst>
          </p:nvPr>
        </p:nvGraphicFramePr>
        <p:xfrm>
          <a:off x="8686800" y="2133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7630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36368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94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01200" y="21336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77400" y="382018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34400" y="487680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/>
                </a:solidFill>
                <a:latin typeface="Calibri"/>
                <a:cs typeface="Calibri"/>
              </a:rPr>
              <a:t>If B and E both go to C under this policy, how can their values be different?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512669" y="3024555"/>
            <a:ext cx="791307" cy="7649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633438" y="2189285"/>
            <a:ext cx="773724" cy="7385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Isosceles Triangle 20"/>
          <p:cNvSpPr/>
          <p:nvPr/>
        </p:nvSpPr>
        <p:spPr>
          <a:xfrm rot="5400000">
            <a:off x="9423888" y="3380641"/>
            <a:ext cx="228600" cy="5568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278207" y="3379177"/>
            <a:ext cx="228600" cy="5861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>
            <a:off x="9897208" y="3841532"/>
            <a:ext cx="228600" cy="62253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cs typeface="Calibri"/>
              </a:rPr>
              <a:t>Why Not Use Policy Evaluation?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11430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Simplified Bellman updates calculate V for a fixed policy: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Each round, replace V with a one-step-look-ahead layer over V</a:t>
            </a: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This approach fully exploited the connections between the states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Unfortunately, we need T and R to do it!</a:t>
            </a: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Key question: how can we do this update to V without knowing T and R?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In other words, how to we take a weighted average without knowing the weights?</a:t>
            </a: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</p:txBody>
      </p:sp>
      <p:pic>
        <p:nvPicPr>
          <p:cNvPr id="38" name="Picture 3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376325" y="3352800"/>
            <a:ext cx="7416560" cy="645897"/>
          </a:xfrm>
          <a:prstGeom prst="rect">
            <a:avLst/>
          </a:prstGeom>
          <a:noFill/>
          <a:ln/>
          <a:effectLst/>
        </p:spPr>
      </p:pic>
      <p:pic>
        <p:nvPicPr>
          <p:cNvPr id="36" name="Picture 3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406216" y="2590800"/>
            <a:ext cx="1502078" cy="330692"/>
          </a:xfrm>
          <a:prstGeom prst="rect">
            <a:avLst/>
          </a:prstGeom>
          <a:noFill/>
          <a:ln/>
          <a:effectLst/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9144438" y="1371600"/>
            <a:ext cx="2590362" cy="2754586"/>
            <a:chOff x="2400" y="1401"/>
            <a:chExt cx="1183" cy="1258"/>
          </a:xfrm>
        </p:grpSpPr>
        <p:sp>
          <p:nvSpPr>
            <p:cNvPr id="22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5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4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5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26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29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s,</a:t>
              </a: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 (s</a:t>
              </a:r>
              <a:r>
                <a:rPr lang="en-US" sz="2400" dirty="0">
                  <a:latin typeface="Calibri"/>
                  <a:cs typeface="Calibri"/>
                </a:rPr>
                <a:t>),s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1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Sample-Based Policy Evaluation?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1430000" cy="5791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We want to improve our estimate of V by computing these averages:</a:t>
            </a: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Idea: Take samples of outcomes s’ (by doing the action!) and average</a:t>
            </a: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14341" name="AutoShape 7"/>
          <p:cNvSpPr>
            <a:spLocks noChangeArrowheads="1"/>
          </p:cNvSpPr>
          <p:nvPr/>
        </p:nvSpPr>
        <p:spPr bwMode="auto">
          <a:xfrm>
            <a:off x="9902825" y="3390900"/>
            <a:ext cx="246063" cy="19685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4342" name="Line 11"/>
          <p:cNvSpPr>
            <a:spLocks noChangeShapeType="1"/>
          </p:cNvSpPr>
          <p:nvPr/>
        </p:nvSpPr>
        <p:spPr bwMode="auto">
          <a:xfrm flipH="1">
            <a:off x="9658350" y="3595688"/>
            <a:ext cx="368300" cy="573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3" name="Oval 13"/>
          <p:cNvSpPr>
            <a:spLocks noChangeArrowheads="1"/>
          </p:cNvSpPr>
          <p:nvPr/>
        </p:nvSpPr>
        <p:spPr bwMode="auto">
          <a:xfrm>
            <a:off x="9575800" y="4168775"/>
            <a:ext cx="204788" cy="204788"/>
          </a:xfrm>
          <a:prstGeom prst="ellipse">
            <a:avLst/>
          </a:prstGeom>
          <a:solidFill>
            <a:srgbClr val="B5E3C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4" name="Line 17"/>
          <p:cNvSpPr>
            <a:spLocks noChangeShapeType="1"/>
          </p:cNvSpPr>
          <p:nvPr/>
        </p:nvSpPr>
        <p:spPr bwMode="auto">
          <a:xfrm flipH="1">
            <a:off x="9353550" y="4373563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5" name="Text Box 19"/>
          <p:cNvSpPr txBox="1">
            <a:spLocks noChangeArrowheads="1"/>
          </p:cNvSpPr>
          <p:nvPr/>
        </p:nvSpPr>
        <p:spPr bwMode="auto">
          <a:xfrm>
            <a:off x="9829800" y="36957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  <a:sym typeface="Symbol" pitchFamily="18" charset="2"/>
              </a:rPr>
              <a:t>(s)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4346" name="Text Box 20"/>
          <p:cNvSpPr txBox="1">
            <a:spLocks noChangeArrowheads="1"/>
          </p:cNvSpPr>
          <p:nvPr/>
        </p:nvSpPr>
        <p:spPr bwMode="auto">
          <a:xfrm>
            <a:off x="10134600" y="3252788"/>
            <a:ext cx="204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14347" name="Text Box 21"/>
          <p:cNvSpPr txBox="1">
            <a:spLocks noChangeArrowheads="1"/>
          </p:cNvSpPr>
          <p:nvPr/>
        </p:nvSpPr>
        <p:spPr bwMode="auto">
          <a:xfrm>
            <a:off x="9753600" y="4076700"/>
            <a:ext cx="887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s, 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rPr>
              <a:t>(s)</a:t>
            </a:r>
          </a:p>
        </p:txBody>
      </p:sp>
      <p:pic>
        <p:nvPicPr>
          <p:cNvPr id="60" name="Picture 5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1548658" y="5407025"/>
            <a:ext cx="3454166" cy="765990"/>
          </a:xfrm>
          <a:prstGeom prst="rect">
            <a:avLst/>
          </a:prstGeom>
          <a:noFill/>
          <a:ln/>
          <a:effectLst/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9661525" y="4373563"/>
            <a:ext cx="854075" cy="910669"/>
            <a:chOff x="7223125" y="3529013"/>
            <a:chExt cx="854075" cy="910669"/>
          </a:xfrm>
        </p:grpSpPr>
        <p:sp>
          <p:nvSpPr>
            <p:cNvPr id="14373" name="Line 18"/>
            <p:cNvSpPr>
              <a:spLocks noChangeShapeType="1"/>
            </p:cNvSpPr>
            <p:nvPr/>
          </p:nvSpPr>
          <p:spPr bwMode="auto">
            <a:xfrm>
              <a:off x="7223125" y="3529013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74" name="AutoShape 23"/>
            <p:cNvSpPr>
              <a:spLocks noChangeArrowheads="1"/>
            </p:cNvSpPr>
            <p:nvPr/>
          </p:nvSpPr>
          <p:spPr bwMode="auto">
            <a:xfrm>
              <a:off x="7383463" y="4151313"/>
              <a:ext cx="244475" cy="195262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75" name="Text Box 24"/>
            <p:cNvSpPr txBox="1">
              <a:spLocks noChangeArrowheads="1"/>
            </p:cNvSpPr>
            <p:nvPr/>
          </p:nvSpPr>
          <p:spPr bwMode="auto">
            <a:xfrm>
              <a:off x="7551738" y="4070350"/>
              <a:ext cx="5254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  <a:r>
                <a:rPr lang="en-US" baseline="-25000" dirty="0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'</a:t>
              </a:r>
            </a:p>
          </p:txBody>
        </p:sp>
      </p:grpSp>
      <p:pic>
        <p:nvPicPr>
          <p:cNvPr id="56" name="Picture 5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1587933" y="3308350"/>
            <a:ext cx="5118817" cy="375602"/>
          </a:xfrm>
          <a:prstGeom prst="rect">
            <a:avLst/>
          </a:prstGeom>
          <a:noFill/>
          <a:ln/>
          <a:effectLst/>
        </p:spPr>
      </p:pic>
      <p:pic>
        <p:nvPicPr>
          <p:cNvPr id="57" name="Picture 5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75088" y="3862387"/>
            <a:ext cx="5117520" cy="375507"/>
          </a:xfrm>
          <a:prstGeom prst="rect">
            <a:avLst/>
          </a:prstGeom>
          <a:noFill/>
          <a:ln/>
          <a:effectLst/>
        </p:spPr>
      </p:pic>
      <p:pic>
        <p:nvPicPr>
          <p:cNvPr id="61" name="Picture 6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590229" y="4603750"/>
            <a:ext cx="5117396" cy="375498"/>
          </a:xfrm>
          <a:prstGeom prst="rect">
            <a:avLst/>
          </a:prstGeom>
          <a:noFill/>
          <a:ln/>
          <a:effectLst/>
        </p:spPr>
      </p:pic>
      <p:pic>
        <p:nvPicPr>
          <p:cNvPr id="52" name="Picture 5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1833411" y="4391025"/>
            <a:ext cx="330501" cy="60336"/>
          </a:xfrm>
          <a:prstGeom prst="rect">
            <a:avLst/>
          </a:prstGeom>
          <a:noFill/>
          <a:ln/>
          <a:effectLst/>
        </p:spPr>
      </p:pic>
      <p:pic>
        <p:nvPicPr>
          <p:cNvPr id="55" name="Picture 54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1494115" y="1905000"/>
            <a:ext cx="7416560" cy="645897"/>
          </a:xfrm>
          <a:prstGeom prst="rect">
            <a:avLst/>
          </a:prstGeom>
          <a:noFill/>
          <a:ln/>
          <a:effectLst/>
        </p:spPr>
      </p:pic>
      <p:sp>
        <p:nvSpPr>
          <p:cNvPr id="14355" name="Line 17"/>
          <p:cNvSpPr>
            <a:spLocks noChangeShapeType="1"/>
          </p:cNvSpPr>
          <p:nvPr/>
        </p:nvSpPr>
        <p:spPr bwMode="auto">
          <a:xfrm flipH="1">
            <a:off x="8610600" y="4206875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2" name="Line 18"/>
          <p:cNvSpPr>
            <a:spLocks noChangeShapeType="1"/>
          </p:cNvSpPr>
          <p:nvPr/>
        </p:nvSpPr>
        <p:spPr bwMode="auto">
          <a:xfrm flipH="1">
            <a:off x="9215438" y="4395788"/>
            <a:ext cx="461962" cy="615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3" name="AutoShape 23"/>
          <p:cNvSpPr>
            <a:spLocks noChangeArrowheads="1"/>
          </p:cNvSpPr>
          <p:nvPr/>
        </p:nvSpPr>
        <p:spPr bwMode="auto">
          <a:xfrm>
            <a:off x="9078913" y="5021263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9247188" y="4940300"/>
            <a:ext cx="525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Calibri"/>
                <a:cs typeface="Calibri"/>
              </a:rPr>
              <a:t>2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'</a:t>
            </a:r>
          </a:p>
        </p:txBody>
      </p:sp>
      <p:sp>
        <p:nvSpPr>
          <p:cNvPr id="14359" name="Line 17"/>
          <p:cNvSpPr>
            <a:spLocks noChangeShapeType="1"/>
          </p:cNvSpPr>
          <p:nvPr/>
        </p:nvSpPr>
        <p:spPr bwMode="auto">
          <a:xfrm flipH="1">
            <a:off x="10115550" y="439578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>
            <a:off x="9677400" y="4395788"/>
            <a:ext cx="1042988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" name="AutoShape 23"/>
          <p:cNvSpPr>
            <a:spLocks noChangeArrowheads="1"/>
          </p:cNvSpPr>
          <p:nvPr/>
        </p:nvSpPr>
        <p:spPr bwMode="auto">
          <a:xfrm>
            <a:off x="10583863" y="5018088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10752138" y="4937125"/>
            <a:ext cx="525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Calibri"/>
                <a:cs typeface="Calibri"/>
              </a:rPr>
              <a:t>3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'</a:t>
            </a: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8799513" y="4425950"/>
            <a:ext cx="1716087" cy="860425"/>
            <a:chOff x="6172200" y="2978150"/>
            <a:chExt cx="1716088" cy="860425"/>
          </a:xfrm>
        </p:grpSpPr>
        <p:grpSp>
          <p:nvGrpSpPr>
            <p:cNvPr id="14365" name="Group 14"/>
            <p:cNvGrpSpPr>
              <a:grpSpLocks/>
            </p:cNvGrpSpPr>
            <p:nvPr/>
          </p:nvGrpSpPr>
          <p:grpSpPr bwMode="auto">
            <a:xfrm>
              <a:off x="6210300" y="2978150"/>
              <a:ext cx="1677988" cy="612775"/>
              <a:chOff x="1536" y="2400"/>
              <a:chExt cx="1584" cy="624"/>
            </a:xfrm>
          </p:grpSpPr>
          <p:sp>
            <p:nvSpPr>
              <p:cNvPr id="14369" name="Line 15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1" name="Line 17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2" name="Line 1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4366" name="Text Box 22"/>
            <p:cNvSpPr txBox="1">
              <a:spLocks noChangeArrowheads="1"/>
            </p:cNvSpPr>
            <p:nvPr/>
          </p:nvSpPr>
          <p:spPr bwMode="auto">
            <a:xfrm>
              <a:off x="6172200" y="3135313"/>
              <a:ext cx="12573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Calibri"/>
                  <a:cs typeface="Calibri"/>
                </a:rPr>
                <a:t>s,</a:t>
              </a:r>
              <a:r>
                <a:rPr lang="en-US" dirty="0">
                  <a:latin typeface="Calibri"/>
                  <a:cs typeface="Calibri"/>
                  <a:sym typeface="Symbol" pitchFamily="18" charset="2"/>
                </a:rPr>
                <a:t> (s)</a:t>
              </a:r>
              <a:r>
                <a:rPr lang="en-US" dirty="0">
                  <a:latin typeface="Calibri"/>
                  <a:cs typeface="Calibri"/>
                </a:rPr>
                <a:t>,s’</a:t>
              </a:r>
            </a:p>
          </p:txBody>
        </p:sp>
        <p:sp>
          <p:nvSpPr>
            <p:cNvPr id="14367" name="AutoShape 23"/>
            <p:cNvSpPr>
              <a:spLocks noChangeArrowheads="1"/>
            </p:cNvSpPr>
            <p:nvPr/>
          </p:nvSpPr>
          <p:spPr bwMode="auto">
            <a:xfrm>
              <a:off x="7192963" y="3567112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68" name="Text Box 24"/>
            <p:cNvSpPr txBox="1">
              <a:spLocks noChangeArrowheads="1"/>
            </p:cNvSpPr>
            <p:nvPr/>
          </p:nvSpPr>
          <p:spPr bwMode="auto">
            <a:xfrm>
              <a:off x="7421563" y="3471863"/>
              <a:ext cx="373062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s'</a:t>
              </a:r>
            </a:p>
          </p:txBody>
        </p:sp>
      </p:grp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8610600" y="5562600"/>
            <a:ext cx="2971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Calibri"/>
                <a:cs typeface="Calibri"/>
              </a:rPr>
              <a:t>Almost!  But we can’t rewind time to get sample after sample from state s.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3800" y="2978480"/>
            <a:ext cx="4191000" cy="3688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  <p:bldP spid="14342" grpId="0" animBg="1"/>
      <p:bldP spid="14343" grpId="0" animBg="1"/>
      <p:bldP spid="14345" grpId="0"/>
      <p:bldP spid="14346" grpId="0"/>
      <p:bldP spid="14347" grpId="0"/>
      <p:bldP spid="42" grpId="0" animBg="1"/>
      <p:bldP spid="43" grpId="0" animBg="1"/>
      <p:bldP spid="44" grpId="0"/>
      <p:bldP spid="46" grpId="0" animBg="1"/>
      <p:bldP spid="47" grpId="0" animBg="1"/>
      <p:bldP spid="48" grpId="0"/>
      <p:bldP spid="4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Difference Learning</a:t>
            </a:r>
          </a:p>
        </p:txBody>
      </p:sp>
      <p:pic>
        <p:nvPicPr>
          <p:cNvPr id="41987" name="Picture 3" descr="C:\Users\Dan\Dropbox\Office\CS 188\Ketrina Art\RL\TemporalDifferen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447572"/>
            <a:ext cx="5480050" cy="502942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Temporal Difference Learning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686800" cy="2819400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Big idea: learn from every experience!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Update V(s) each time we experience a transition (s, a, s’, r)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Likely outcomes s’ will contribute updates more often</a:t>
            </a:r>
          </a:p>
          <a:p>
            <a:pPr lvl="1">
              <a:buFont typeface="Wingdings" pitchFamily="2" charset="2"/>
              <a:buNone/>
            </a:pPr>
            <a:endParaRPr lang="en-US" sz="20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Temporal difference learning of values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Policy still fixed, still doing evaluation!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Move values toward value of whatever successor occurs: running average</a:t>
            </a: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425795" y="4329000"/>
            <a:ext cx="4789797" cy="330611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4422769" y="5087825"/>
            <a:ext cx="5181610" cy="300083"/>
          </a:xfrm>
          <a:prstGeom prst="rect">
            <a:avLst/>
          </a:prstGeom>
          <a:noFill/>
          <a:ln/>
          <a:effectLst/>
        </p:spPr>
      </p:pic>
      <p:grpSp>
        <p:nvGrpSpPr>
          <p:cNvPr id="22" name="Group 21"/>
          <p:cNvGrpSpPr/>
          <p:nvPr/>
        </p:nvGrpSpPr>
        <p:grpSpPr>
          <a:xfrm>
            <a:off x="9296402" y="1371600"/>
            <a:ext cx="1857674" cy="2366665"/>
            <a:chOff x="9532815" y="1447800"/>
            <a:chExt cx="1575852" cy="2007625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9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0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1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2" name="Text Box 19"/>
            <p:cNvSpPr txBox="1">
              <a:spLocks noChangeArrowheads="1"/>
            </p:cNvSpPr>
            <p:nvPr/>
          </p:nvSpPr>
          <p:spPr bwMode="auto">
            <a:xfrm>
              <a:off x="9532815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(s)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15373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15374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(s)</a:t>
              </a:r>
            </a:p>
          </p:txBody>
        </p:sp>
        <p:sp>
          <p:nvSpPr>
            <p:cNvPr id="15375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6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  <p:pic>
        <p:nvPicPr>
          <p:cNvPr id="25" name="Picture 2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4422619" y="5845062"/>
            <a:ext cx="5331136" cy="300029"/>
          </a:xfrm>
          <a:prstGeom prst="rect">
            <a:avLst/>
          </a:prstGeom>
          <a:noFill/>
          <a:ln/>
          <a:effectLst/>
        </p:spPr>
      </p:pic>
      <p:sp>
        <p:nvSpPr>
          <p:cNvPr id="15379" name="TextBox 19"/>
          <p:cNvSpPr txBox="1">
            <a:spLocks noChangeArrowheads="1"/>
          </p:cNvSpPr>
          <p:nvPr/>
        </p:nvSpPr>
        <p:spPr bwMode="auto">
          <a:xfrm>
            <a:off x="1868487" y="4271473"/>
            <a:ext cx="20617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Sample of V(s):</a:t>
            </a: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1873007" y="4978400"/>
            <a:ext cx="20653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Update to V(s):</a:t>
            </a:r>
          </a:p>
        </p:txBody>
      </p:sp>
      <p:sp>
        <p:nvSpPr>
          <p:cNvPr id="15381" name="TextBox 22"/>
          <p:cNvSpPr txBox="1">
            <a:spLocks noChangeArrowheads="1"/>
          </p:cNvSpPr>
          <p:nvPr/>
        </p:nvSpPr>
        <p:spPr bwMode="auto">
          <a:xfrm>
            <a:off x="1881799" y="5730875"/>
            <a:ext cx="1906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Same update: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9" grpId="0"/>
      <p:bldP spid="15380" grpId="0"/>
      <p:bldP spid="1538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Exponential Moving Average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11201400" cy="4876800"/>
          </a:xfrm>
        </p:spPr>
        <p:txBody>
          <a:bodyPr/>
          <a:lstStyle/>
          <a:p>
            <a:r>
              <a:rPr lang="en-US" sz="2800" dirty="0"/>
              <a:t>Exponential moving average </a:t>
            </a:r>
          </a:p>
          <a:p>
            <a:pPr lvl="1"/>
            <a:r>
              <a:rPr lang="en-US" sz="2400" dirty="0"/>
              <a:t>The running interpolation update:</a:t>
            </a:r>
          </a:p>
          <a:p>
            <a:pPr lvl="4"/>
            <a:endParaRPr lang="en-US" sz="1600" dirty="0"/>
          </a:p>
          <a:p>
            <a:pPr lvl="1"/>
            <a:r>
              <a:rPr lang="en-US" sz="2400" dirty="0"/>
              <a:t>Makes recent samples more important:</a:t>
            </a:r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Forgets about the past (distant past values were wrong anyway)</a:t>
            </a:r>
          </a:p>
          <a:p>
            <a:pPr lvl="1"/>
            <a:endParaRPr lang="en-US" sz="2400" dirty="0"/>
          </a:p>
          <a:p>
            <a:r>
              <a:rPr lang="en-US" sz="2800" dirty="0"/>
              <a:t>Decreasing learning rate (alpha) can give converging averages</a:t>
            </a:r>
          </a:p>
          <a:p>
            <a:endParaRPr lang="en-US" sz="2800" dirty="0"/>
          </a:p>
        </p:txBody>
      </p:sp>
      <p:pic>
        <p:nvPicPr>
          <p:cNvPr id="16389" name="Picture 2" descr="\\.host\Shared Folders\Shared with PC\exp_moving_avg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295525" y="3352800"/>
            <a:ext cx="72294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3" descr="\\.host\Shared Folders\Shared with PC\exp_moving_avg_updat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791200" y="1905000"/>
            <a:ext cx="41719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355878"/>
              </p:ext>
            </p:extLst>
          </p:nvPr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7" name="Table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63850"/>
              </p:ext>
            </p:extLst>
          </p:nvPr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Temporal Difference Learning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105400"/>
            <a:ext cx="2362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 = 1, </a:t>
            </a:r>
            <a:r>
              <a:rPr lang="el-GR" dirty="0">
                <a:latin typeface="Calibri"/>
                <a:cs typeface="Calibri"/>
                <a:sym typeface="Symbol" pitchFamily="18" charset="2"/>
              </a:rPr>
              <a:t>α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 = 1/2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0" y="14478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Transitions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74837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53869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140568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B, east, C, -2</a:t>
            </a: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172744"/>
              </p:ext>
            </p:extLst>
          </p:nvPr>
        </p:nvGraphicFramePr>
        <p:xfrm>
          <a:off x="35052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" name="Rectangle 46"/>
          <p:cNvSpPr/>
          <p:nvPr/>
        </p:nvSpPr>
        <p:spPr>
          <a:xfrm>
            <a:off x="50145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2935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070260"/>
              </p:ext>
            </p:extLst>
          </p:nvPr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" name="Rectangle 49"/>
          <p:cNvSpPr/>
          <p:nvPr/>
        </p:nvSpPr>
        <p:spPr>
          <a:xfrm>
            <a:off x="79863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2653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397807"/>
              </p:ext>
            </p:extLst>
          </p:nvPr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109581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2371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109440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C, east, D, -2</a:t>
            </a: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021640"/>
              </p:ext>
            </p:extLst>
          </p:nvPr>
        </p:nvGraphicFramePr>
        <p:xfrm>
          <a:off x="533400" y="2713891"/>
          <a:ext cx="2224455" cy="2086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570">
                <a:tc>
                  <a:txBody>
                    <a:bodyPr/>
                    <a:lstStyle/>
                    <a:p>
                      <a:pPr algn="ctr"/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5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2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59" name="Straight Connector 58"/>
          <p:cNvCxnSpPr/>
          <p:nvPr/>
        </p:nvCxnSpPr>
        <p:spPr>
          <a:xfrm>
            <a:off x="3141784" y="1066800"/>
            <a:ext cx="0" cy="57912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33400" y="14478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States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60777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29761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11016760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66" name="Picture 6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810284" y="5486400"/>
            <a:ext cx="7506717" cy="46573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1" grpId="0" animBg="1"/>
      <p:bldP spid="47" grpId="0" animBg="1"/>
      <p:bldP spid="48" grpId="0" animBg="1"/>
      <p:bldP spid="50" grpId="0" animBg="1"/>
      <p:bldP spid="51" grpId="0" animBg="1"/>
      <p:bldP spid="53" grpId="0" animBg="1"/>
      <p:bldP spid="54" grpId="0" animBg="1"/>
      <p:bldP spid="56" grpId="0" animBg="1"/>
      <p:bldP spid="61" grpId="0" animBg="1"/>
      <p:bldP spid="62" grpId="0" animBg="1"/>
      <p:bldP spid="6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-Turn Arrow 11"/>
          <p:cNvSpPr/>
          <p:nvPr/>
        </p:nvSpPr>
        <p:spPr>
          <a:xfrm rot="16200000">
            <a:off x="3429000" y="1828801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9283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U-Turn Arrow 10"/>
          <p:cNvSpPr/>
          <p:nvPr/>
        </p:nvSpPr>
        <p:spPr>
          <a:xfrm rot="5400000">
            <a:off x="6248400" y="2057400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6429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4419600"/>
            <a:ext cx="8382000" cy="205740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Basic idea: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Receive feedback in the form of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rewards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Agent’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s utility is defined by the reward function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Must (learn to) act so as to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maximize expected rewards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All learning is based on observed samples of outcomes!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53000" y="3124200"/>
            <a:ext cx="2133600" cy="1143000"/>
          </a:xfrm>
          <a:prstGeom prst="roundRect">
            <a:avLst>
              <a:gd name="adj" fmla="val 40599"/>
            </a:avLst>
          </a:prstGeom>
          <a:solidFill>
            <a:srgbClr val="B5E3C8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Calibri"/>
                <a:cs typeface="Calibri"/>
              </a:rPr>
              <a:t>Environment</a:t>
            </a:r>
          </a:p>
        </p:txBody>
      </p:sp>
      <p:sp>
        <p:nvSpPr>
          <p:cNvPr id="10" name="Trapezoid 9"/>
          <p:cNvSpPr/>
          <p:nvPr/>
        </p:nvSpPr>
        <p:spPr>
          <a:xfrm>
            <a:off x="4953000" y="1447800"/>
            <a:ext cx="2133600" cy="1066800"/>
          </a:xfrm>
          <a:prstGeom prst="trapezoid">
            <a:avLst>
              <a:gd name="adj" fmla="val 58183"/>
            </a:avLst>
          </a:prstGeom>
          <a:solidFill>
            <a:srgbClr val="CCE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600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r>
              <a:rPr lang="en-US" sz="2600" dirty="0">
                <a:solidFill>
                  <a:schemeClr val="tx1"/>
                </a:solidFill>
                <a:latin typeface="Calibri"/>
                <a:cs typeface="Calibri"/>
              </a:rPr>
              <a:t>Agent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77200" y="25908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Actions: 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09800" y="2416314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State: s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Reward: r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cs typeface="Calibri"/>
              </a:rPr>
              <a:t>Problems with TD Value Learning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11277600" cy="4800600"/>
          </a:xfrm>
        </p:spPr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TD value leaning is a model-free way to do policy evaluation, mimicking Bellman updates with running sample averages</a:t>
            </a:r>
          </a:p>
          <a:p>
            <a:r>
              <a:rPr lang="en-US" sz="2800" dirty="0">
                <a:latin typeface="Calibri"/>
                <a:cs typeface="Calibri"/>
              </a:rPr>
              <a:t>However, if we want to turn values into a (new) policy, we’re sunk: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Idea: learn Q-values, not values</a:t>
            </a:r>
          </a:p>
          <a:p>
            <a:r>
              <a:rPr lang="en-US" sz="2800" dirty="0">
                <a:latin typeface="Calibri"/>
                <a:cs typeface="Calibri"/>
              </a:rPr>
              <a:t>Makes action selection model-free too!</a:t>
            </a:r>
          </a:p>
        </p:txBody>
      </p:sp>
      <p:pic>
        <p:nvPicPr>
          <p:cNvPr id="46" name="Picture 4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76400" y="3229431"/>
            <a:ext cx="3271411" cy="450236"/>
          </a:xfrm>
          <a:prstGeom prst="rect">
            <a:avLst/>
          </a:prstGeom>
          <a:noFill/>
          <a:ln/>
          <a:effectLst/>
        </p:spPr>
      </p:pic>
      <p:pic>
        <p:nvPicPr>
          <p:cNvPr id="45" name="Picture 4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76400" y="3978731"/>
            <a:ext cx="5323955" cy="593269"/>
          </a:xfrm>
          <a:prstGeom prst="rect">
            <a:avLst/>
          </a:prstGeom>
          <a:noFill/>
          <a:ln/>
          <a:effectLst/>
        </p:spPr>
      </p:pic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8153400" y="3189014"/>
            <a:ext cx="3048000" cy="2754586"/>
            <a:chOff x="2400" y="1401"/>
            <a:chExt cx="1392" cy="1258"/>
          </a:xfrm>
        </p:grpSpPr>
        <p:sp>
          <p:nvSpPr>
            <p:cNvPr id="27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8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1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3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4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29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30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7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8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9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34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5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6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Reinforcement Learning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268" y="1447800"/>
            <a:ext cx="4541755" cy="23622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4807" y="2365131"/>
            <a:ext cx="4805638" cy="2816469"/>
          </a:xfrm>
          <a:prstGeom prst="rect">
            <a:avLst/>
          </a:prstGeom>
          <a:noFill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6192" y="4038600"/>
            <a:ext cx="4338616" cy="22636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Reinforcement Learning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102108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Full reinforcement learning: optimal policies (like value iteration)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transitions T(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rewards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choose the actions now</a:t>
            </a:r>
            <a:endParaRPr lang="en-US" sz="2400" dirty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0000"/>
                </a:solidFill>
              </a:rPr>
              <a:t>Goal: learn the optimal policy / values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Learner makes choices!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Fundamental tradeoff: exploration vs. exploitation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NOT offline planning!  You actually take actions in the world and find out what happens…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228" y="2133600"/>
            <a:ext cx="4239685" cy="20498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  <a:sym typeface="Symbol" pitchFamily="18" charset="2"/>
              </a:rPr>
              <a:t>Detour: Q-Value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Value iteration: find successive (depth-limited) values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Start with V</a:t>
            </a:r>
            <a:r>
              <a:rPr lang="en-US" sz="2000" baseline="-25000" dirty="0">
                <a:latin typeface="Calibri"/>
                <a:cs typeface="Calibri"/>
              </a:rPr>
              <a:t>0</a:t>
            </a:r>
            <a:r>
              <a:rPr lang="en-US" sz="2000" dirty="0">
                <a:latin typeface="Calibri"/>
                <a:cs typeface="Calibri"/>
              </a:rPr>
              <a:t>(s)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Given </a:t>
            </a:r>
            <a:r>
              <a:rPr lang="en-US" sz="2000" dirty="0" err="1">
                <a:latin typeface="Calibri"/>
                <a:cs typeface="Calibri"/>
              </a:rPr>
              <a:t>V</a:t>
            </a:r>
            <a:r>
              <a:rPr lang="en-US" sz="2000" baseline="-25000" dirty="0" err="1">
                <a:latin typeface="Calibri"/>
                <a:cs typeface="Calibri"/>
              </a:rPr>
              <a:t>k</a:t>
            </a:r>
            <a:r>
              <a:rPr lang="en-US" sz="2000" dirty="0">
                <a:latin typeface="Calibri"/>
                <a:cs typeface="Calibri"/>
              </a:rPr>
              <a:t>, calculate the depth k+1 values for all states:</a:t>
            </a: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But Q-values are more useful, so compute them instead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Start with Q</a:t>
            </a:r>
            <a:r>
              <a:rPr lang="en-US" sz="2000" baseline="-25000" dirty="0">
                <a:latin typeface="Calibri"/>
                <a:cs typeface="Calibri"/>
              </a:rPr>
              <a:t>0</a:t>
            </a:r>
            <a:r>
              <a:rPr lang="en-US" sz="2000" dirty="0">
                <a:latin typeface="Calibri"/>
                <a:cs typeface="Calibri"/>
              </a:rPr>
              <a:t>(</a:t>
            </a:r>
            <a:r>
              <a:rPr lang="en-US" sz="2000" dirty="0" err="1">
                <a:latin typeface="Calibri"/>
                <a:cs typeface="Calibri"/>
              </a:rPr>
              <a:t>s,a</a:t>
            </a:r>
            <a:r>
              <a:rPr lang="en-US" sz="2000" dirty="0">
                <a:latin typeface="Calibri"/>
                <a:cs typeface="Calibri"/>
              </a:rPr>
              <a:t>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Given </a:t>
            </a:r>
            <a:r>
              <a:rPr lang="en-US" sz="2000" dirty="0" err="1">
                <a:latin typeface="Calibri"/>
                <a:cs typeface="Calibri"/>
              </a:rPr>
              <a:t>Q</a:t>
            </a:r>
            <a:r>
              <a:rPr lang="en-US" sz="2000" baseline="-25000" dirty="0" err="1">
                <a:latin typeface="Calibri"/>
                <a:cs typeface="Calibri"/>
              </a:rPr>
              <a:t>k</a:t>
            </a:r>
            <a:r>
              <a:rPr lang="en-US" sz="2000" dirty="0">
                <a:latin typeface="Calibri"/>
                <a:cs typeface="Calibri"/>
              </a:rPr>
              <a:t>, calculate the depth k+1 q-values for all q-states: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9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33804" y="2662235"/>
            <a:ext cx="7265452" cy="690790"/>
          </a:xfrm>
          <a:prstGeom prst="rect">
            <a:avLst/>
          </a:prstGeom>
          <a:noFill/>
          <a:ln/>
          <a:effectLst/>
        </p:spPr>
      </p:pic>
      <p:sp>
        <p:nvSpPr>
          <p:cNvPr id="20486" name="Line 17"/>
          <p:cNvSpPr>
            <a:spLocks noChangeShapeType="1"/>
          </p:cNvSpPr>
          <p:nvPr/>
        </p:nvSpPr>
        <p:spPr bwMode="auto">
          <a:xfrm flipH="1">
            <a:off x="6172200" y="353853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1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63952" y="5026025"/>
            <a:ext cx="8165848" cy="76552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</a:t>
            </a:r>
          </a:p>
        </p:txBody>
      </p:sp>
      <p:sp>
        <p:nvSpPr>
          <p:cNvPr id="1810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sz="2800" dirty="0"/>
              <a:t>Q-Learning: sample-based Q-value iteration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r>
              <a:rPr lang="en-US" sz="2800" dirty="0"/>
              <a:t>Learn Q(</a:t>
            </a:r>
            <a:r>
              <a:rPr lang="en-US" sz="2800" dirty="0" err="1"/>
              <a:t>s,a</a:t>
            </a:r>
            <a:r>
              <a:rPr lang="en-US" sz="2800" dirty="0"/>
              <a:t>) values as you go</a:t>
            </a:r>
          </a:p>
          <a:p>
            <a:pPr lvl="1"/>
            <a:r>
              <a:rPr lang="en-US" sz="2400" dirty="0"/>
              <a:t>Receive a sample (</a:t>
            </a:r>
            <a:r>
              <a:rPr lang="en-US" sz="2400" dirty="0" err="1"/>
              <a:t>s,a,s’,r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Consider your old estimate:</a:t>
            </a:r>
          </a:p>
          <a:p>
            <a:pPr lvl="1"/>
            <a:r>
              <a:rPr lang="en-US" sz="2400" dirty="0"/>
              <a:t>Consider your new sample estimate:</a:t>
            </a:r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Incorporate the new estimate into a running average:</a:t>
            </a:r>
          </a:p>
        </p:txBody>
      </p:sp>
      <p:pic>
        <p:nvPicPr>
          <p:cNvPr id="21508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13300" y="3657600"/>
            <a:ext cx="82550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0440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0" y="5791200"/>
            <a:ext cx="5692775" cy="3159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81043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2600" y="4648200"/>
            <a:ext cx="4525963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 Box 28"/>
          <p:cNvSpPr txBox="1">
            <a:spLocks noChangeArrowheads="1"/>
          </p:cNvSpPr>
          <p:nvPr/>
        </p:nvSpPr>
        <p:spPr bwMode="auto">
          <a:xfrm>
            <a:off x="7772400" y="6327085"/>
            <a:ext cx="4419600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(L10D2)]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crawler (L10D3)]</a:t>
            </a:r>
          </a:p>
        </p:txBody>
      </p:sp>
      <p:pic>
        <p:nvPicPr>
          <p:cNvPr id="11" name="Picture 10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24000" y="1828800"/>
            <a:ext cx="8165848" cy="765520"/>
          </a:xfrm>
          <a:prstGeom prst="rect">
            <a:avLst/>
          </a:prstGeom>
          <a:noFill/>
          <a:ln/>
          <a:effectLst/>
        </p:spPr>
      </p:pic>
      <p:graphicFrame>
        <p:nvGraphicFramePr>
          <p:cNvPr id="19457" name="Object 2"/>
          <p:cNvGraphicFramePr>
            <a:graphicFrameLocks noChangeAspect="1"/>
          </p:cNvGraphicFramePr>
          <p:nvPr/>
        </p:nvGraphicFramePr>
        <p:xfrm>
          <a:off x="8305800" y="2743200"/>
          <a:ext cx="3505200" cy="2978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9" name="Photo Editor Photo" r:id="rId11" imgW="4762913" imgH="4046571" progId="MSPhotoEd.3">
                  <p:embed/>
                </p:oleObj>
              </mc:Choice>
              <mc:Fallback>
                <p:oleObj name="Photo Editor Photo" r:id="rId11" imgW="4762913" imgH="4046571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5800" y="2743200"/>
                        <a:ext cx="3505200" cy="29782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Q-Learning -- </a:t>
            </a:r>
            <a:r>
              <a:rPr lang="en-US" dirty="0" err="1"/>
              <a:t>Gridworld</a:t>
            </a:r>
            <a:endParaRPr lang="en-US" dirty="0"/>
          </a:p>
        </p:txBody>
      </p:sp>
      <p:pic>
        <p:nvPicPr>
          <p:cNvPr id="4" name="Q-learning--gridworl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8338" y="1203722"/>
            <a:ext cx="8315325" cy="519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2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Q-Learning -- Crawler</a:t>
            </a:r>
          </a:p>
        </p:txBody>
      </p:sp>
      <p:pic>
        <p:nvPicPr>
          <p:cNvPr id="4" name="Q-learning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219200"/>
            <a:ext cx="829055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5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 Properties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9525000" cy="4525962"/>
          </a:xfrm>
        </p:spPr>
        <p:txBody>
          <a:bodyPr/>
          <a:lstStyle/>
          <a:p>
            <a:r>
              <a:rPr lang="en-US" sz="2800" dirty="0"/>
              <a:t>Amazing result: Q-learning converges to optimal policy -- even if you’re acting </a:t>
            </a:r>
            <a:r>
              <a:rPr lang="en-US" sz="2800" dirty="0" err="1"/>
              <a:t>suboptimally</a:t>
            </a:r>
            <a:r>
              <a:rPr lang="en-US" sz="2800" dirty="0"/>
              <a:t>!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</a:t>
            </a:r>
            <a:r>
              <a:rPr lang="en-US" sz="2800" dirty="0">
                <a:solidFill>
                  <a:srgbClr val="C00000"/>
                </a:solidFill>
              </a:rPr>
              <a:t>off-policy learning</a:t>
            </a:r>
          </a:p>
          <a:p>
            <a:pPr lvl="2"/>
            <a:endParaRPr lang="en-US" sz="2000" dirty="0"/>
          </a:p>
          <a:p>
            <a:r>
              <a:rPr lang="en-US" sz="2800" dirty="0"/>
              <a:t>Caveats:</a:t>
            </a:r>
          </a:p>
          <a:p>
            <a:pPr lvl="1"/>
            <a:r>
              <a:rPr lang="en-US" sz="2400" dirty="0"/>
              <a:t>You have to explore enough</a:t>
            </a:r>
          </a:p>
          <a:p>
            <a:pPr lvl="1"/>
            <a:r>
              <a:rPr lang="en-US" sz="2400" dirty="0"/>
              <a:t>You have to eventually make the learning rate</a:t>
            </a:r>
          </a:p>
          <a:p>
            <a:pPr lvl="1">
              <a:buNone/>
            </a:pPr>
            <a:r>
              <a:rPr lang="en-US" sz="2400" dirty="0"/>
              <a:t>	small enough</a:t>
            </a:r>
          </a:p>
          <a:p>
            <a:pPr lvl="1"/>
            <a:r>
              <a:rPr lang="en-US" sz="2400" dirty="0"/>
              <a:t>… but not decrease it too quickly</a:t>
            </a:r>
          </a:p>
          <a:p>
            <a:pPr lvl="1"/>
            <a:r>
              <a:rPr lang="en-US" sz="2400" dirty="0"/>
              <a:t>Basically, in the limit, it doesn’t matter how you select actions (!)</a:t>
            </a:r>
          </a:p>
          <a:p>
            <a:pPr lvl="3"/>
            <a:endParaRPr lang="en-US" sz="1800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2042" y="2667000"/>
            <a:ext cx="3884915" cy="279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Learning to Walk</a:t>
            </a:r>
          </a:p>
        </p:txBody>
      </p:sp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304800" y="4495800"/>
            <a:ext cx="320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Initial</a:t>
            </a:r>
          </a:p>
        </p:txBody>
      </p:sp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4219407" y="4491335"/>
            <a:ext cx="34767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A Learning Trial</a:t>
            </a:r>
          </a:p>
        </p:txBody>
      </p:sp>
      <p:sp>
        <p:nvSpPr>
          <p:cNvPr id="19461" name="TextBox 9"/>
          <p:cNvSpPr txBox="1">
            <a:spLocks noChangeArrowheads="1"/>
          </p:cNvSpPr>
          <p:nvPr/>
        </p:nvSpPr>
        <p:spPr bwMode="auto">
          <a:xfrm>
            <a:off x="8352530" y="4491335"/>
            <a:ext cx="3429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After Learning [1K Trials]</a:t>
            </a:r>
          </a:p>
        </p:txBody>
      </p:sp>
      <p:sp>
        <p:nvSpPr>
          <p:cNvPr id="19464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  <p:pic>
        <p:nvPicPr>
          <p:cNvPr id="13" name="AIBO WALK -- initial.mpeg" descr="/Users/pabbeel/Dropbox/work/Teaching/cs 188/CS188-lecture-materials/videos/rl/AIBO WALK -- initial.mpeg">
            <a:hlinkClick r:id="" action="ppaction://media"/>
          </p:cNvPr>
          <p:cNvPicPr>
            <a:picLocks noGrp="1" noRot="1"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039936"/>
            <a:ext cx="3173539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AIBO WALK -- training-1.mpeg" descr="/Users/pabbeel/Dropbox/work/Teaching/cs 188/CS188-lecture-materials/videos/rl/AIBO WALK -- training-1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7890" y="2039936"/>
            <a:ext cx="3489911" cy="237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AIBO WALK -- finished.mpeg" descr="/Users/pabbeel/Dropbox/work/Teaching/cs 188/CS188-lecture-materials/videos/rl/AIBO WALK -- finished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4131" y="2044089"/>
            <a:ext cx="3458470" cy="235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initial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8900" y="1397000"/>
            <a:ext cx="6935788" cy="4729163"/>
          </a:xfrm>
        </p:spPr>
      </p:pic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Initial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18191" y="6488668"/>
            <a:ext cx="2798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initial]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23441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Training</a:t>
            </a:r>
          </a:p>
        </p:txBody>
      </p:sp>
      <p:pic>
        <p:nvPicPr>
          <p:cNvPr id="5" name="AIBO WALK -- training-1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18191" y="6488668"/>
            <a:ext cx="300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training]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23441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finishe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6064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Finished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18191" y="6488668"/>
            <a:ext cx="3050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finished]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18730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</a:t>
            </a:r>
            <a:r>
              <a:rPr lang="en-US" dirty="0" err="1">
                <a:ea typeface="ＭＳ Ｐゴシック" pitchFamily="34" charset="-128"/>
              </a:rPr>
              <a:t>Sidewinding</a:t>
            </a:r>
            <a:endParaRPr lang="en-US" dirty="0">
              <a:ea typeface="ＭＳ Ｐゴシック" pitchFamily="34" charset="-128"/>
            </a:endParaRPr>
          </a:p>
        </p:txBody>
      </p:sp>
      <p:sp>
        <p:nvSpPr>
          <p:cNvPr id="21508" name="TextBox 12"/>
          <p:cNvSpPr txBox="1">
            <a:spLocks noChangeArrowheads="1"/>
          </p:cNvSpPr>
          <p:nvPr/>
        </p:nvSpPr>
        <p:spPr bwMode="auto">
          <a:xfrm>
            <a:off x="0" y="6488668"/>
            <a:ext cx="13699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[Andrew Ng]</a:t>
            </a:r>
          </a:p>
        </p:txBody>
      </p:sp>
      <p:pic>
        <p:nvPicPr>
          <p:cNvPr id="5" name="SNAKE -- climbStep+sidewinding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3225" y="1397000"/>
            <a:ext cx="6305550" cy="4729163"/>
          </a:xfrm>
        </p:spPr>
      </p:pic>
      <p:sp>
        <p:nvSpPr>
          <p:cNvPr id="6" name="TextBox 5"/>
          <p:cNvSpPr txBox="1"/>
          <p:nvPr/>
        </p:nvSpPr>
        <p:spPr>
          <a:xfrm>
            <a:off x="8229600" y="6488668"/>
            <a:ext cx="3989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SNAKE – 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climbStep+sidewinding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Toddler Robot</a:t>
            </a:r>
          </a:p>
        </p:txBody>
      </p:sp>
      <p:sp>
        <p:nvSpPr>
          <p:cNvPr id="22532" name="TextBox 12"/>
          <p:cNvSpPr txBox="1">
            <a:spLocks noChangeArrowheads="1"/>
          </p:cNvSpPr>
          <p:nvPr/>
        </p:nvSpPr>
        <p:spPr bwMode="auto">
          <a:xfrm>
            <a:off x="0" y="6488668"/>
            <a:ext cx="33493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</a:t>
            </a:r>
            <a:r>
              <a:rPr lang="en-US" dirty="0" err="1">
                <a:latin typeface="Calibri" pitchFamily="34" charset="0"/>
              </a:rPr>
              <a:t>Tedrake</a:t>
            </a:r>
            <a:r>
              <a:rPr lang="en-US" dirty="0">
                <a:latin typeface="Calibri" pitchFamily="34" charset="0"/>
              </a:rPr>
              <a:t>, Zhang and </a:t>
            </a:r>
            <a:r>
              <a:rPr lang="en-US" dirty="0" err="1">
                <a:latin typeface="Calibri" pitchFamily="34" charset="0"/>
              </a:rPr>
              <a:t>Seung</a:t>
            </a:r>
            <a:r>
              <a:rPr lang="en-US" dirty="0">
                <a:latin typeface="Calibri" pitchFamily="34" charset="0"/>
              </a:rPr>
              <a:t>, 2005]</a:t>
            </a:r>
          </a:p>
        </p:txBody>
      </p:sp>
      <p:pic>
        <p:nvPicPr>
          <p:cNvPr id="3" name="toddler_cu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3225" y="1397000"/>
            <a:ext cx="6305550" cy="4729163"/>
          </a:xfrm>
        </p:spPr>
      </p:pic>
      <p:sp>
        <p:nvSpPr>
          <p:cNvPr id="5" name="TextBox 4"/>
          <p:cNvSpPr txBox="1"/>
          <p:nvPr/>
        </p:nvSpPr>
        <p:spPr>
          <a:xfrm>
            <a:off x="9781965" y="6488668"/>
            <a:ext cx="241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TODDLER – 40s]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frac{1}{N} \sum_i a_i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1"/>
  <p:tag name="PICTUREFILESIZE" val="71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0}^\pi(s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0"/>
  <p:tag name="PICTUREFILESIZE" val="882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_{k+1}^\pi(s) \leftarrow \frac{1}{n} \sum_{i} \textcolor{OliveGreen}{sample_i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30"/>
  <p:tag name="PICTUREFILESIZE" val="2980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1 = R(s,\pi(s),s_1') +  \gamma V_k^\pi(s_1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81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2 = R(s,\pi(s),s_2') +  \gamma V_k^\pi(s_2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5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n = R(s,\pi(s),s_n') +  \gamma V_k^\pi(s_n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\cdots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65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 = R(s,\pi(s),s') +  \gamma V^\pi(s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47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(1-\alpha) V^\pi(s) + (\alpha) \textcolor{OliveGreen}{sample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5"/>
  <p:tag name="PICTUREFILESIZE" val="2578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V^\pi(s) + \alpha (\textcolor{OliveGreen}{sample} - V^\pi(s)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55"/>
  <p:tag name="PICTUREFILESIZE" val="2669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V^\pi(s) \leftarrow (1-\alpha) V^\pi(s) + \alpha \left[ \textcolor{Blue}{R(s,\pi(s),s') +  \gamma V^\pi(s')}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00"/>
  <p:tag name="PICTUREFILESIZE" val="3936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pi(s) = \argmax_a Q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18"/>
  <p:tag name="PICTUREFILESIZE" val="2083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(s,a) = \sum_{s'} T(s,a,s') \left[ R(s,a,s') + \gamma V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4127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64"/>
  <p:tag name="PICTUREFILESIZE" val="729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sample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379"/>
  <p:tag name="PICTUREFILESIZE" val="2768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sample = R(s,a,s') + \gamma \max_{a'}Q(s',a'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51"/>
  <p:tag name="PICTUREFILESIZE" val="3352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= \sum_a P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68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= 0.35 \times 20 + \ldots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4"/>
  <p:tag name="PICTUREFILESIZE" val="383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sum_a \hat{P}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759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\hat{P}(a) = \frac{\mbox{num}(a)}{N}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68"/>
  <p:tag name="PICTUREFILESIZE" val="6370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6 -- adversarial search</Template>
  <TotalTime>55087</TotalTime>
  <Words>1876</Words>
  <Application>Microsoft Office PowerPoint</Application>
  <PresentationFormat>Widescreen</PresentationFormat>
  <Paragraphs>371</Paragraphs>
  <Slides>37</Slides>
  <Notes>4</Notes>
  <HiddenSlides>2</HiddenSlides>
  <MMClips>8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ＭＳ Ｐゴシック</vt:lpstr>
      <vt:lpstr>Arial</vt:lpstr>
      <vt:lpstr>Calibri</vt:lpstr>
      <vt:lpstr>Symbol</vt:lpstr>
      <vt:lpstr>Wingdings</vt:lpstr>
      <vt:lpstr>dan-berkeley-nlp-v1</vt:lpstr>
      <vt:lpstr>Photo Editor Photo</vt:lpstr>
      <vt:lpstr>CS 188: Artificial Intelligence </vt:lpstr>
      <vt:lpstr>Reinforcement Learning</vt:lpstr>
      <vt:lpstr>Reinforcement Learning</vt:lpstr>
      <vt:lpstr>Example: Learning to Walk</vt:lpstr>
      <vt:lpstr>Example: Learning to Walk</vt:lpstr>
      <vt:lpstr>Example: Learning to Walk</vt:lpstr>
      <vt:lpstr>Example: Learning to Walk</vt:lpstr>
      <vt:lpstr>Example: Sidewinding</vt:lpstr>
      <vt:lpstr>Example: Toddler Robot</vt:lpstr>
      <vt:lpstr>The Crawler!</vt:lpstr>
      <vt:lpstr>Video of Demo Crawler Bot</vt:lpstr>
      <vt:lpstr>Reinforcement Learning</vt:lpstr>
      <vt:lpstr>Offline (MDPs) vs. Online (RL)</vt:lpstr>
      <vt:lpstr>Model-Based Learning</vt:lpstr>
      <vt:lpstr>Model-Based Learning</vt:lpstr>
      <vt:lpstr>Example: Model-Based Learning</vt:lpstr>
      <vt:lpstr>Example: Expected Age</vt:lpstr>
      <vt:lpstr>Model-Free Learning</vt:lpstr>
      <vt:lpstr>Passive Reinforcement Learning</vt:lpstr>
      <vt:lpstr>Passive Reinforcement Learning</vt:lpstr>
      <vt:lpstr>Direct Evaluation</vt:lpstr>
      <vt:lpstr>Example: Direct Evaluation</vt:lpstr>
      <vt:lpstr>Problems with Direct Evaluation</vt:lpstr>
      <vt:lpstr>Why Not Use Policy Evaluation?</vt:lpstr>
      <vt:lpstr>Sample-Based Policy Evaluation?</vt:lpstr>
      <vt:lpstr>Temporal Difference Learning</vt:lpstr>
      <vt:lpstr>Temporal Difference Learning</vt:lpstr>
      <vt:lpstr>Exponential Moving Average</vt:lpstr>
      <vt:lpstr>Example: Temporal Difference Learning</vt:lpstr>
      <vt:lpstr>Problems with TD Value Learning</vt:lpstr>
      <vt:lpstr>Active Reinforcement Learning</vt:lpstr>
      <vt:lpstr>Active Reinforcement Learning</vt:lpstr>
      <vt:lpstr>Detour: Q-Value Iteration</vt:lpstr>
      <vt:lpstr>Q-Learning</vt:lpstr>
      <vt:lpstr>Video of Demo Q-Learning -- Gridworld</vt:lpstr>
      <vt:lpstr>Video of Demo Q-Learning -- Crawler</vt:lpstr>
      <vt:lpstr>Q-Learning Properties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Ladislau Boloni</cp:lastModifiedBy>
  <cp:revision>2983</cp:revision>
  <cp:lastPrinted>2014-02-20T19:34:11Z</cp:lastPrinted>
  <dcterms:created xsi:type="dcterms:W3CDTF">2004-08-27T04:16:05Z</dcterms:created>
  <dcterms:modified xsi:type="dcterms:W3CDTF">2017-10-17T18:46:18Z</dcterms:modified>
</cp:coreProperties>
</file>